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67"/>
  </p:notesMasterIdLst>
  <p:sldIdLst>
    <p:sldId id="258" r:id="rId2"/>
    <p:sldId id="323" r:id="rId3"/>
    <p:sldId id="324" r:id="rId4"/>
    <p:sldId id="326" r:id="rId5"/>
    <p:sldId id="327" r:id="rId6"/>
    <p:sldId id="257" r:id="rId7"/>
    <p:sldId id="256"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325"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x="9144000" cy="5143500" type="screen16x9"/>
  <p:notesSz cx="6858000" cy="9144000"/>
  <p:embeddedFontLst>
    <p:embeddedFont>
      <p:font typeface="Open Sans" panose="020B0606030504020204" pitchFamily="34" charset="0"/>
      <p:regular r:id="rId68"/>
      <p:bold r:id="rId69"/>
      <p:italic r:id="rId70"/>
      <p:boldItalic r:id="rId71"/>
    </p:embeddedFont>
    <p:embeddedFont>
      <p:font typeface="Open Sans ExtraBold" panose="020B0906030804020204" pitchFamily="34" charset="0"/>
      <p:bold r:id="rId72"/>
      <p:italic r:id="rId73"/>
      <p:boldItalic r:id="rId74"/>
    </p:embeddedFont>
    <p:embeddedFont>
      <p:font typeface="Roboto Slab" panose="020B0604020202020204" charset="0"/>
      <p:regular r:id="rId75"/>
      <p:bold r:id="rId76"/>
    </p:embeddedFont>
    <p:embeddedFont>
      <p:font typeface="Roboto Slab Regular" panose="020B0604020202020204" charset="0"/>
      <p:regular r:id="rId77"/>
      <p:bold r:id="rId78"/>
    </p:embeddedFont>
    <p:embeddedFont>
      <p:font typeface="Source Sans Pro Light" panose="020B040303040302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58"/>
  </p:normalViewPr>
  <p:slideViewPr>
    <p:cSldViewPr snapToGrid="0" snapToObjects="1">
      <p:cViewPr varScale="1">
        <p:scale>
          <a:sx n="95" d="100"/>
          <a:sy n="95" d="100"/>
        </p:scale>
        <p:origin x="64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previous-versions/aspnet/bb470252(v=vs.100)#life-cycle-stage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drive.google.com/drive/folders/1H4wNOqF9lqjvuz2ThJcQw0Y7WujXbIlk?usp=shari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0.xml"/><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1408500"/>
            <a:ext cx="5309247" cy="33012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 little bit misleading title, it’s about the ASP.NET Platform, not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 Web Forms and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rPr>
              <a:t>https://github.com/klassanov/AspNetPlatformDemos</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Book 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pic>
        <p:nvPicPr>
          <p:cNvPr id="3" name="Graphic 2">
            <a:extLst>
              <a:ext uri="{FF2B5EF4-FFF2-40B4-BE49-F238E27FC236}">
                <a16:creationId xmlns:a16="http://schemas.microsoft.com/office/drawing/2014/main" id="{E2612869-73D1-48E2-9B1A-01AD7CCA27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5837" y="3715587"/>
            <a:ext cx="304800" cy="304800"/>
          </a:xfrm>
          <a:prstGeom prst="rect">
            <a:avLst/>
          </a:prstGeom>
        </p:spPr>
      </p:pic>
    </p:spTree>
    <p:extLst>
      <p:ext uri="{BB962C8B-B14F-4D97-AF65-F5344CB8AC3E}">
        <p14:creationId xmlns:p14="http://schemas.microsoft.com/office/powerpoint/2010/main" val="2699337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Book 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4201334" y="2116517"/>
            <a:ext cx="4529470" cy="910466"/>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The ASP.NET Platform provides common features and services to the ASP.NET Technology stack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Platform</a:t>
            </a:r>
            <a:endParaRPr sz="3600" dirty="0"/>
          </a:p>
        </p:txBody>
      </p:sp>
      <p:grpSp>
        <p:nvGrpSpPr>
          <p:cNvPr id="11" name="Group 10">
            <a:extLst>
              <a:ext uri="{FF2B5EF4-FFF2-40B4-BE49-F238E27FC236}">
                <a16:creationId xmlns:a16="http://schemas.microsoft.com/office/drawing/2014/main" id="{4EE103AD-7006-466C-9E7C-831AE18E13D8}"/>
              </a:ext>
            </a:extLst>
          </p:cNvPr>
          <p:cNvGrpSpPr/>
          <p:nvPr/>
        </p:nvGrpSpPr>
        <p:grpSpPr>
          <a:xfrm>
            <a:off x="457208" y="1282104"/>
            <a:ext cx="3372003" cy="3396226"/>
            <a:chOff x="925034" y="1271467"/>
            <a:chExt cx="3372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1838940" y="2043563"/>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925034" y="3658659"/>
              <a:ext cx="3372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152938" y="2043563"/>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995939" y="2047104"/>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sp>
          <p:nvSpPr>
            <p:cNvPr id="16" name="Google Shape;598;p63">
              <a:extLst>
                <a:ext uri="{FF2B5EF4-FFF2-40B4-BE49-F238E27FC236}">
                  <a16:creationId xmlns:a16="http://schemas.microsoft.com/office/drawing/2014/main" id="{DB99284F-9D62-496E-94EB-64D81971554B}"/>
                </a:ext>
              </a:extLst>
            </p:cNvPr>
            <p:cNvSpPr txBox="1">
              <a:spLocks/>
            </p:cNvSpPr>
            <p:nvPr/>
          </p:nvSpPr>
          <p:spPr>
            <a:xfrm rot="16200000">
              <a:off x="2681941" y="2047104"/>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err="1">
                  <a:solidFill>
                    <a:schemeClr val="tx1"/>
                  </a:solidFill>
                  <a:latin typeface="Roboto Slab Regular" panose="020B0604020202020204" charset="0"/>
                  <a:ea typeface="Roboto Slab Regular" panose="020B0604020202020204" charset="0"/>
                </a:rPr>
                <a:t>SignalR</a:t>
              </a:r>
              <a:endParaRPr lang="en-US" sz="1800" dirty="0">
                <a:solidFill>
                  <a:schemeClr val="tx1"/>
                </a:solidFill>
                <a:latin typeface="Roboto Slab Regular" panose="020B0604020202020204" charset="0"/>
                <a:ea typeface="Roboto Slab Regular" panose="020B0604020202020204" charset="0"/>
              </a:endParaRPr>
            </a:p>
          </p:txBody>
        </p:sp>
      </p:grpSp>
    </p:spTree>
    <p:extLst>
      <p:ext uri="{BB962C8B-B14F-4D97-AF65-F5344CB8AC3E}">
        <p14:creationId xmlns:p14="http://schemas.microsoft.com/office/powerpoint/2010/main" val="2797609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grpSp>
        <p:nvGrpSpPr>
          <p:cNvPr id="2" name="Group 1">
            <a:extLst>
              <a:ext uri="{FF2B5EF4-FFF2-40B4-BE49-F238E27FC236}">
                <a16:creationId xmlns:a16="http://schemas.microsoft.com/office/drawing/2014/main" id="{D0A93058-D434-47BD-BC9C-8617D378DD61}"/>
              </a:ext>
            </a:extLst>
          </p:cNvPr>
          <p:cNvGrpSpPr/>
          <p:nvPr/>
        </p:nvGrpSpPr>
        <p:grpSpPr>
          <a:xfrm>
            <a:off x="4571999" y="2481378"/>
            <a:ext cx="2974876" cy="207748"/>
            <a:chOff x="4571999" y="2577075"/>
            <a:chExt cx="2974876" cy="207748"/>
          </a:xfrm>
        </p:grpSpPr>
        <p:cxnSp>
          <p:nvCxnSpPr>
            <p:cNvPr id="33" name="Straight Connector 32">
              <a:extLst>
                <a:ext uri="{FF2B5EF4-FFF2-40B4-BE49-F238E27FC236}">
                  <a16:creationId xmlns:a16="http://schemas.microsoft.com/office/drawing/2014/main" id="{4C6CF328-D068-4189-9536-F50DC3F24A8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A8E905-0B28-4189-825A-AC4B6DD5CF96}"/>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35" name="Group 34">
            <a:extLst>
              <a:ext uri="{FF2B5EF4-FFF2-40B4-BE49-F238E27FC236}">
                <a16:creationId xmlns:a16="http://schemas.microsoft.com/office/drawing/2014/main" id="{6952EFA9-C62E-4664-83D5-7B87E48B6F38}"/>
              </a:ext>
            </a:extLst>
          </p:cNvPr>
          <p:cNvGrpSpPr/>
          <p:nvPr/>
        </p:nvGrpSpPr>
        <p:grpSpPr>
          <a:xfrm>
            <a:off x="4583727" y="2874936"/>
            <a:ext cx="2974876" cy="207748"/>
            <a:chOff x="4571999" y="2577075"/>
            <a:chExt cx="2974876" cy="207748"/>
          </a:xfrm>
        </p:grpSpPr>
        <p:cxnSp>
          <p:nvCxnSpPr>
            <p:cNvPr id="36" name="Straight Connector 35">
              <a:extLst>
                <a:ext uri="{FF2B5EF4-FFF2-40B4-BE49-F238E27FC236}">
                  <a16:creationId xmlns:a16="http://schemas.microsoft.com/office/drawing/2014/main" id="{DF14DF70-E38D-4F26-B702-8C270DA7106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60FD8-BAA1-4876-9A90-DF0D0CC3F49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BeginRequest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38" name="Group 37">
            <a:extLst>
              <a:ext uri="{FF2B5EF4-FFF2-40B4-BE49-F238E27FC236}">
                <a16:creationId xmlns:a16="http://schemas.microsoft.com/office/drawing/2014/main" id="{79AF756C-CD3F-4738-807B-4D4F7FB5E24D}"/>
              </a:ext>
            </a:extLst>
          </p:cNvPr>
          <p:cNvGrpSpPr/>
          <p:nvPr/>
        </p:nvGrpSpPr>
        <p:grpSpPr>
          <a:xfrm>
            <a:off x="4586539" y="3078122"/>
            <a:ext cx="2974876" cy="207748"/>
            <a:chOff x="4571999" y="2577075"/>
            <a:chExt cx="2974876" cy="207748"/>
          </a:xfrm>
        </p:grpSpPr>
        <p:cxnSp>
          <p:nvCxnSpPr>
            <p:cNvPr id="39" name="Straight Connector 38">
              <a:extLst>
                <a:ext uri="{FF2B5EF4-FFF2-40B4-BE49-F238E27FC236}">
                  <a16:creationId xmlns:a16="http://schemas.microsoft.com/office/drawing/2014/main" id="{2D2087EB-233C-467D-A60D-9AFFEC6798B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9F525D-B9E5-48FD-ABE4-A10437673B19}"/>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1" name="Group 40">
            <a:extLst>
              <a:ext uri="{FF2B5EF4-FFF2-40B4-BE49-F238E27FC236}">
                <a16:creationId xmlns:a16="http://schemas.microsoft.com/office/drawing/2014/main" id="{71185A2E-A676-4A65-BF3F-C6B4015E7F49}"/>
              </a:ext>
            </a:extLst>
          </p:cNvPr>
          <p:cNvGrpSpPr/>
          <p:nvPr/>
        </p:nvGrpSpPr>
        <p:grpSpPr>
          <a:xfrm>
            <a:off x="4584293" y="3279711"/>
            <a:ext cx="2974876" cy="207748"/>
            <a:chOff x="4571999" y="2577075"/>
            <a:chExt cx="2974876" cy="207748"/>
          </a:xfrm>
        </p:grpSpPr>
        <p:cxnSp>
          <p:nvCxnSpPr>
            <p:cNvPr id="42" name="Straight Connector 41">
              <a:extLst>
                <a:ext uri="{FF2B5EF4-FFF2-40B4-BE49-F238E27FC236}">
                  <a16:creationId xmlns:a16="http://schemas.microsoft.com/office/drawing/2014/main" id="{1241BEA3-962D-40F5-96D3-3F9AF53C1A1B}"/>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0A8B80-D336-44AF-BA00-676A1A05A070}"/>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PostAuthenticateRequest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4" name="Group 43">
            <a:extLst>
              <a:ext uri="{FF2B5EF4-FFF2-40B4-BE49-F238E27FC236}">
                <a16:creationId xmlns:a16="http://schemas.microsoft.com/office/drawing/2014/main" id="{07AE295F-7669-415D-9D9B-9CBB4F0FC021}"/>
              </a:ext>
            </a:extLst>
          </p:cNvPr>
          <p:cNvGrpSpPr/>
          <p:nvPr/>
        </p:nvGrpSpPr>
        <p:grpSpPr>
          <a:xfrm>
            <a:off x="4586539" y="3474051"/>
            <a:ext cx="2974876" cy="207748"/>
            <a:chOff x="4571999" y="2577075"/>
            <a:chExt cx="2974876" cy="207748"/>
          </a:xfrm>
        </p:grpSpPr>
        <p:cxnSp>
          <p:nvCxnSpPr>
            <p:cNvPr id="45" name="Straight Connector 44">
              <a:extLst>
                <a:ext uri="{FF2B5EF4-FFF2-40B4-BE49-F238E27FC236}">
                  <a16:creationId xmlns:a16="http://schemas.microsoft.com/office/drawing/2014/main" id="{ABB3EFE7-DDE9-4D10-A91F-ABEA6BA6E387}"/>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17BBB8-7133-4C91-B548-4700B423FB2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AuthorizeRequest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0" name="Group 49">
            <a:extLst>
              <a:ext uri="{FF2B5EF4-FFF2-40B4-BE49-F238E27FC236}">
                <a16:creationId xmlns:a16="http://schemas.microsoft.com/office/drawing/2014/main" id="{B2C24AED-4AFE-4368-A1E0-107764A053FD}"/>
              </a:ext>
            </a:extLst>
          </p:cNvPr>
          <p:cNvGrpSpPr/>
          <p:nvPr/>
        </p:nvGrpSpPr>
        <p:grpSpPr>
          <a:xfrm>
            <a:off x="4586539" y="3683973"/>
            <a:ext cx="2974876" cy="207748"/>
            <a:chOff x="4571999" y="2577075"/>
            <a:chExt cx="2974876" cy="207748"/>
          </a:xfrm>
        </p:grpSpPr>
        <p:cxnSp>
          <p:nvCxnSpPr>
            <p:cNvPr id="51" name="Straight Connector 50">
              <a:extLst>
                <a:ext uri="{FF2B5EF4-FFF2-40B4-BE49-F238E27FC236}">
                  <a16:creationId xmlns:a16="http://schemas.microsoft.com/office/drawing/2014/main" id="{3CC49ABB-D4F2-4DC1-9D71-823BAC767E9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AD7D4F-6133-43CE-8132-29FB3D2E0351}"/>
                </a:ext>
              </a:extLst>
            </p:cNvPr>
            <p:cNvSpPr txBox="1"/>
            <p:nvPr/>
          </p:nvSpPr>
          <p:spPr>
            <a:xfrm>
              <a:off x="5686301" y="2577075"/>
              <a:ext cx="1860574" cy="207748"/>
            </a:xfrm>
            <a:prstGeom prst="rect">
              <a:avLst/>
            </a:prstGeom>
            <a:noFill/>
          </p:spPr>
          <p:txBody>
            <a:bodyPr wrap="square" rtlCol="0" anchor="t" anchorCtr="0">
              <a:spAutoFit/>
            </a:bodyPr>
            <a:lstStyle/>
            <a:p>
              <a:r>
                <a:rPr lang="it-IT" sz="750" dirty="0">
                  <a:solidFill>
                    <a:schemeClr val="tx1"/>
                  </a:solidFill>
                  <a:latin typeface="Roboto Slab Regular" panose="020B0604020202020204" charset="0"/>
                  <a:ea typeface="Roboto Slab Regular" panose="020B0604020202020204" charset="0"/>
                </a:rPr>
                <a:t> …</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3" name="Group 52">
            <a:extLst>
              <a:ext uri="{FF2B5EF4-FFF2-40B4-BE49-F238E27FC236}">
                <a16:creationId xmlns:a16="http://schemas.microsoft.com/office/drawing/2014/main" id="{8FA8961A-9C18-43E9-9079-5C3CAE510274}"/>
              </a:ext>
            </a:extLst>
          </p:cNvPr>
          <p:cNvGrpSpPr/>
          <p:nvPr/>
        </p:nvGrpSpPr>
        <p:grpSpPr>
          <a:xfrm>
            <a:off x="4577429" y="3883333"/>
            <a:ext cx="2974876" cy="207748"/>
            <a:chOff x="4571999" y="2577075"/>
            <a:chExt cx="2974876" cy="207748"/>
          </a:xfrm>
        </p:grpSpPr>
        <p:cxnSp>
          <p:nvCxnSpPr>
            <p:cNvPr id="54" name="Straight Connector 53">
              <a:extLst>
                <a:ext uri="{FF2B5EF4-FFF2-40B4-BE49-F238E27FC236}">
                  <a16:creationId xmlns:a16="http://schemas.microsoft.com/office/drawing/2014/main" id="{44600574-B48D-4956-897B-ABFA2E2FDD8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87D8A9-4275-4C16-9688-8BC3F2303230}"/>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 </a:t>
              </a:r>
              <a:r>
                <a:rPr lang="it-IT" sz="750" dirty="0" err="1">
                  <a:solidFill>
                    <a:schemeClr val="tx1"/>
                  </a:solidFill>
                  <a:latin typeface="Roboto Slab Regular" panose="020B0604020202020204" charset="0"/>
                  <a:ea typeface="Roboto Slab Regular" panose="020B0604020202020204" charset="0"/>
                </a:rPr>
                <a:t>EndRequest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6" name="Group 55">
            <a:extLst>
              <a:ext uri="{FF2B5EF4-FFF2-40B4-BE49-F238E27FC236}">
                <a16:creationId xmlns:a16="http://schemas.microsoft.com/office/drawing/2014/main" id="{BE13ECC9-A4DF-41B4-B042-CAE2D7C4EFBD}"/>
              </a:ext>
            </a:extLst>
          </p:cNvPr>
          <p:cNvGrpSpPr/>
          <p:nvPr/>
        </p:nvGrpSpPr>
        <p:grpSpPr>
          <a:xfrm>
            <a:off x="4605765" y="4079604"/>
            <a:ext cx="2974876" cy="207748"/>
            <a:chOff x="4571999" y="2577075"/>
            <a:chExt cx="2974876" cy="207748"/>
          </a:xfrm>
        </p:grpSpPr>
        <p:cxnSp>
          <p:nvCxnSpPr>
            <p:cNvPr id="57" name="Straight Connector 56">
              <a:extLst>
                <a:ext uri="{FF2B5EF4-FFF2-40B4-BE49-F238E27FC236}">
                  <a16:creationId xmlns:a16="http://schemas.microsoft.com/office/drawing/2014/main" id="{38E45B82-3F99-40A0-A4B9-982D4A980DC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8D14D2-2792-4547-96DC-BAF156E320C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PreSendRequestHeaders</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9" name="Group 58">
            <a:extLst>
              <a:ext uri="{FF2B5EF4-FFF2-40B4-BE49-F238E27FC236}">
                <a16:creationId xmlns:a16="http://schemas.microsoft.com/office/drawing/2014/main" id="{88D09AF9-5853-42DD-955E-8D6EBEBEA9E1}"/>
              </a:ext>
            </a:extLst>
          </p:cNvPr>
          <p:cNvGrpSpPr/>
          <p:nvPr/>
        </p:nvGrpSpPr>
        <p:grpSpPr>
          <a:xfrm>
            <a:off x="4605765" y="4274536"/>
            <a:ext cx="2974876" cy="207748"/>
            <a:chOff x="4571999" y="2577075"/>
            <a:chExt cx="2974876" cy="207748"/>
          </a:xfrm>
        </p:grpSpPr>
        <p:cxnSp>
          <p:nvCxnSpPr>
            <p:cNvPr id="60" name="Straight Connector 59">
              <a:extLst>
                <a:ext uri="{FF2B5EF4-FFF2-40B4-BE49-F238E27FC236}">
                  <a16:creationId xmlns:a16="http://schemas.microsoft.com/office/drawing/2014/main" id="{972791AE-4DAD-485E-B2FC-9C0F85E6DA3E}"/>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506492-6541-431F-B322-187B21264ED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PreSendRequestContent</a:t>
              </a:r>
              <a:endParaRPr lang="en-US" sz="750" dirty="0">
                <a:solidFill>
                  <a:schemeClr val="tx1"/>
                </a:solidFill>
                <a:latin typeface="Roboto Slab Regular" panose="020B0604020202020204" charset="0"/>
                <a:ea typeface="Roboto Slab Regular" panose="020B0604020202020204" charset="0"/>
              </a:endParaRPr>
            </a:p>
          </p:txBody>
        </p:sp>
      </p:grpSp>
      <p:sp>
        <p:nvSpPr>
          <p:cNvPr id="67" name="TextBox 66">
            <a:extLst>
              <a:ext uri="{FF2B5EF4-FFF2-40B4-BE49-F238E27FC236}">
                <a16:creationId xmlns:a16="http://schemas.microsoft.com/office/drawing/2014/main" id="{E8D54C00-A23F-4289-838A-7EAF1D9B3EAE}"/>
              </a:ext>
            </a:extLst>
          </p:cNvPr>
          <p:cNvSpPr txBox="1"/>
          <p:nvPr/>
        </p:nvSpPr>
        <p:spPr>
          <a:xfrm>
            <a:off x="4596587" y="2126116"/>
            <a:ext cx="3986543" cy="438582"/>
          </a:xfrm>
          <a:prstGeom prst="rect">
            <a:avLst/>
          </a:prstGeom>
          <a:noFill/>
        </p:spPr>
        <p:txBody>
          <a:bodyPr wrap="square" rtlCol="0">
            <a:spAutoFit/>
          </a:bodyPr>
          <a:lstStyle/>
          <a:p>
            <a:r>
              <a:rPr lang="en-US" sz="750" b="1" dirty="0">
                <a:solidFill>
                  <a:schemeClr val="accent3"/>
                </a:solidFill>
                <a:latin typeface="Roboto Slab Regular" panose="020B0604020202020204" charset="0"/>
                <a:ea typeface="Roboto Slab Regular" panose="020B0604020202020204" charset="0"/>
              </a:rPr>
              <a:t>Full list of events  available @ </a:t>
            </a:r>
          </a:p>
          <a:p>
            <a:r>
              <a:rPr lang="en-US" sz="750" dirty="0">
                <a:solidFill>
                  <a:schemeClr val="accent3"/>
                </a:solidFill>
                <a:latin typeface="Roboto Slab Regular" panose="020B0604020202020204" charset="0"/>
                <a:ea typeface="Roboto Slab Regular" panose="020B0604020202020204" charset="0"/>
                <a:hlinkClick r:id="rId3"/>
              </a:rPr>
              <a:t>https://docs.microsoft.com/en-us/previous-versions/aspnet/bb470252(v=vs.100)#life-cycle-stages</a:t>
            </a:r>
            <a:endParaRPr lang="en-US" sz="750" dirty="0">
              <a:solidFill>
                <a:schemeClr val="accent3"/>
              </a:solidFill>
              <a:latin typeface="Roboto Slab Regular" panose="020B0604020202020204" charset="0"/>
              <a:ea typeface="Roboto Slab Regular" panose="020B0604020202020204" charset="0"/>
            </a:endParaRPr>
          </a:p>
        </p:txBody>
      </p:sp>
      <p:grpSp>
        <p:nvGrpSpPr>
          <p:cNvPr id="5" name="Group 4">
            <a:extLst>
              <a:ext uri="{FF2B5EF4-FFF2-40B4-BE49-F238E27FC236}">
                <a16:creationId xmlns:a16="http://schemas.microsoft.com/office/drawing/2014/main" id="{2631F8F0-AF67-4EF4-AED1-72654D034875}"/>
              </a:ext>
            </a:extLst>
          </p:cNvPr>
          <p:cNvGrpSpPr/>
          <p:nvPr/>
        </p:nvGrpSpPr>
        <p:grpSpPr>
          <a:xfrm>
            <a:off x="5965608" y="2663655"/>
            <a:ext cx="2487033" cy="207749"/>
            <a:chOff x="5481309" y="2644117"/>
            <a:chExt cx="2487033" cy="207749"/>
          </a:xfrm>
        </p:grpSpPr>
        <p:sp>
          <p:nvSpPr>
            <p:cNvPr id="70" name="TextBox 69">
              <a:extLst>
                <a:ext uri="{FF2B5EF4-FFF2-40B4-BE49-F238E27FC236}">
                  <a16:creationId xmlns:a16="http://schemas.microsoft.com/office/drawing/2014/main" id="{0BACB14A-9DD8-4B94-BE76-48BAEA5CD5EF}"/>
                </a:ext>
              </a:extLst>
            </p:cNvPr>
            <p:cNvSpPr txBox="1"/>
            <p:nvPr/>
          </p:nvSpPr>
          <p:spPr>
            <a:xfrm>
              <a:off x="5491357" y="2644117"/>
              <a:ext cx="2476985" cy="207749"/>
            </a:xfrm>
            <a:prstGeom prst="rect">
              <a:avLst/>
            </a:prstGeom>
            <a:noFill/>
          </p:spPr>
          <p:txBody>
            <a:bodyPr wrap="square" rtlCol="0">
              <a:spAutoFit/>
            </a:bodyPr>
            <a:lstStyle/>
            <a:p>
              <a:r>
                <a:rPr lang="it-IT" sz="750" dirty="0">
                  <a:solidFill>
                    <a:schemeClr val="accent3"/>
                  </a:solidFill>
                  <a:latin typeface="Roboto Slab Regular" panose="020B0604020202020204" charset="0"/>
                  <a:ea typeface="Roboto Slab Regular" panose="020B0604020202020204" charset="0"/>
                </a:rPr>
                <a:t>Module classes </a:t>
              </a:r>
              <a:r>
                <a:rPr lang="it-IT" sz="750" dirty="0" err="1">
                  <a:solidFill>
                    <a:schemeClr val="accent3"/>
                  </a:solidFill>
                  <a:latin typeface="Roboto Slab Regular" panose="020B0604020202020204" charset="0"/>
                  <a:ea typeface="Roboto Slab Regular" panose="020B0604020202020204" charset="0"/>
                </a:rPr>
                <a:t>instantiated</a:t>
              </a:r>
              <a:endParaRPr lang="en-US" sz="750" dirty="0">
                <a:solidFill>
                  <a:schemeClr val="accent3"/>
                </a:solidFill>
                <a:latin typeface="Roboto Slab Regular" panose="020B0604020202020204" charset="0"/>
                <a:ea typeface="Roboto Slab Regular" panose="020B0604020202020204" charset="0"/>
              </a:endParaRPr>
            </a:p>
          </p:txBody>
        </p:sp>
        <p:cxnSp>
          <p:nvCxnSpPr>
            <p:cNvPr id="4" name="Straight Arrow Connector 3">
              <a:extLst>
                <a:ext uri="{FF2B5EF4-FFF2-40B4-BE49-F238E27FC236}">
                  <a16:creationId xmlns:a16="http://schemas.microsoft.com/office/drawing/2014/main" id="{EAB98883-76C4-47C6-BE9C-92DBCC0A6683}"/>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4AAD782-3078-4423-A662-42040BB6FF96}"/>
              </a:ext>
            </a:extLst>
          </p:cNvPr>
          <p:cNvGrpSpPr/>
          <p:nvPr/>
        </p:nvGrpSpPr>
        <p:grpSpPr>
          <a:xfrm>
            <a:off x="5965608" y="3691533"/>
            <a:ext cx="2620123" cy="323165"/>
            <a:chOff x="5481309" y="2644117"/>
            <a:chExt cx="2487033" cy="323165"/>
          </a:xfrm>
        </p:grpSpPr>
        <p:sp>
          <p:nvSpPr>
            <p:cNvPr id="72" name="TextBox 71">
              <a:extLst>
                <a:ext uri="{FF2B5EF4-FFF2-40B4-BE49-F238E27FC236}">
                  <a16:creationId xmlns:a16="http://schemas.microsoft.com/office/drawing/2014/main" id="{69F523DE-9309-480E-9353-3CC70E5EEDF8}"/>
                </a:ext>
              </a:extLst>
            </p:cNvPr>
            <p:cNvSpPr txBox="1"/>
            <p:nvPr/>
          </p:nvSpPr>
          <p:spPr>
            <a:xfrm>
              <a:off x="5491357" y="2644117"/>
              <a:ext cx="2476985" cy="323165"/>
            </a:xfrm>
            <a:prstGeom prst="rect">
              <a:avLst/>
            </a:prstGeom>
            <a:noFill/>
          </p:spPr>
          <p:txBody>
            <a:bodyPr wrap="square" rtlCol="0">
              <a:spAutoFit/>
            </a:bodyPr>
            <a:lstStyle/>
            <a:p>
              <a:r>
                <a:rPr lang="it-IT" sz="750" dirty="0" err="1">
                  <a:solidFill>
                    <a:schemeClr val="accent3"/>
                  </a:solidFill>
                  <a:latin typeface="Roboto Slab Regular" panose="020B0604020202020204" charset="0"/>
                  <a:ea typeface="Roboto Slab Regular" panose="020B0604020202020204" charset="0"/>
                </a:rPr>
                <a:t>Handler</a:t>
              </a:r>
              <a:r>
                <a:rPr lang="it-IT" sz="750" dirty="0">
                  <a:solidFill>
                    <a:schemeClr val="accent3"/>
                  </a:solidFill>
                  <a:latin typeface="Roboto Slab Regular" panose="020B0604020202020204" charset="0"/>
                  <a:ea typeface="Roboto Slab Regular" panose="020B0604020202020204" charset="0"/>
                </a:rPr>
                <a:t> </a:t>
              </a:r>
              <a:r>
                <a:rPr lang="it-IT" sz="750" dirty="0" err="1">
                  <a:solidFill>
                    <a:schemeClr val="accent3"/>
                  </a:solidFill>
                  <a:latin typeface="Roboto Slab Regular" panose="020B0604020202020204" charset="0"/>
                  <a:ea typeface="Roboto Slab Regular" panose="020B0604020202020204" charset="0"/>
                </a:rPr>
                <a:t>selection</a:t>
              </a:r>
              <a:r>
                <a:rPr lang="it-IT" sz="750" dirty="0">
                  <a:solidFill>
                    <a:schemeClr val="accent3"/>
                  </a:solidFill>
                  <a:latin typeface="Roboto Slab Regular" panose="020B0604020202020204" charset="0"/>
                  <a:ea typeface="Roboto Slab Regular" panose="020B0604020202020204" charset="0"/>
                </a:rPr>
                <a:t> and </a:t>
              </a:r>
              <a:r>
                <a:rPr lang="it-IT" sz="750" dirty="0" err="1">
                  <a:solidFill>
                    <a:schemeClr val="accent3"/>
                  </a:solidFill>
                  <a:latin typeface="Roboto Slab Regular" panose="020B0604020202020204" charset="0"/>
                  <a:ea typeface="Roboto Slab Regular" panose="020B0604020202020204" charset="0"/>
                </a:rPr>
                <a:t>execution</a:t>
              </a:r>
              <a:r>
                <a:rPr lang="it-IT" sz="750" dirty="0">
                  <a:solidFill>
                    <a:schemeClr val="accent3"/>
                  </a:solidFill>
                  <a:latin typeface="Roboto Slab Regular" panose="020B0604020202020204" charset="0"/>
                  <a:ea typeface="Roboto Slab Regular" panose="020B0604020202020204" charset="0"/>
                </a:rPr>
                <a:t>, Controller </a:t>
              </a:r>
              <a:r>
                <a:rPr lang="it-IT" sz="750" dirty="0" err="1">
                  <a:solidFill>
                    <a:schemeClr val="accent3"/>
                  </a:solidFill>
                  <a:latin typeface="Roboto Slab Regular" panose="020B0604020202020204" charset="0"/>
                  <a:ea typeface="Roboto Slab Regular" panose="020B0604020202020204" charset="0"/>
                </a:rPr>
                <a:t>execution</a:t>
              </a:r>
              <a:endParaRPr lang="en-US" sz="750" dirty="0">
                <a:solidFill>
                  <a:schemeClr val="accent3"/>
                </a:solidFill>
                <a:latin typeface="Roboto Slab Regular" panose="020B0604020202020204" charset="0"/>
                <a:ea typeface="Roboto Slab Regular" panose="020B0604020202020204" charset="0"/>
              </a:endParaRPr>
            </a:p>
          </p:txBody>
        </p:sp>
        <p:cxnSp>
          <p:nvCxnSpPr>
            <p:cNvPr id="73" name="Straight Arrow Connector 72">
              <a:extLst>
                <a:ext uri="{FF2B5EF4-FFF2-40B4-BE49-F238E27FC236}">
                  <a16:creationId xmlns:a16="http://schemas.microsoft.com/office/drawing/2014/main" id="{B3375382-5722-49A6-AE1C-390825F5252C}"/>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234</TotalTime>
  <Words>4087</Words>
  <Application>Microsoft Office PowerPoint</Application>
  <PresentationFormat>On-screen Show (16:9)</PresentationFormat>
  <Paragraphs>463</Paragraphs>
  <Slides>65</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Roboto Slab Regular</vt:lpstr>
      <vt:lpstr>Roboto Slab</vt:lpstr>
      <vt:lpstr>Open Sans</vt:lpstr>
      <vt:lpstr>Open Sans ExtraBold</vt:lpstr>
      <vt:lpstr>Arial</vt:lpstr>
      <vt:lpstr>Source Sans Pro Light</vt:lpstr>
      <vt:lpstr>HS Master Slides</vt:lpstr>
      <vt:lpstr>Pro ASP.NET MVC 5 Platform</vt:lpstr>
      <vt:lpstr>Book Intro</vt:lpstr>
      <vt:lpstr>Book Intro</vt:lpstr>
      <vt:lpstr>The ASP.NET Platform</vt:lpstr>
      <vt:lpstr>The ASP.NET Lifecycles</vt:lpstr>
      <vt:lpstr>Helpful Resources</vt:lpstr>
      <vt:lpstr>PowerPoint Presentation</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47</cp:revision>
  <dcterms:created xsi:type="dcterms:W3CDTF">2021-03-10T08:08:09Z</dcterms:created>
  <dcterms:modified xsi:type="dcterms:W3CDTF">2021-03-14T11:19:21Z</dcterms:modified>
</cp:coreProperties>
</file>